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7" r:id="rId4"/>
    <p:sldId id="269" r:id="rId5"/>
    <p:sldId id="265" r:id="rId6"/>
    <p:sldId id="263" r:id="rId7"/>
    <p:sldId id="270" r:id="rId8"/>
    <p:sldId id="266" r:id="rId9"/>
    <p:sldId id="261" r:id="rId10"/>
    <p:sldId id="264" r:id="rId11"/>
    <p:sldId id="267" r:id="rId12"/>
    <p:sldId id="268" r:id="rId13"/>
    <p:sldId id="262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144" y="-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30CED3-B6A2-7F40-AD51-EE284FE4B723}" type="datetimeFigureOut">
              <a:rPr lang="en-US" smtClean="0"/>
              <a:t>12/8/14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8ED5D4-3292-3A40-921D-BB18EB83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168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Stress 2 angles</a:t>
            </a:r>
            <a:r>
              <a:rPr lang="en-US" baseline="0" dirty="0" smtClean="0"/>
              <a:t> video compression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8ED5D4-3292-3A40-921D-BB18EB8398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892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Block</a:t>
            </a:r>
            <a:r>
              <a:rPr lang="en-US" baseline="0" dirty="0" smtClean="0"/>
              <a:t> matching is not very good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8ED5D4-3292-3A40-921D-BB18EB83982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41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Slow but nuggets (weighted median filter) we can take from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8ED5D4-3292-3A40-921D-BB18EB83982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26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Slow but nuggets (weighted median filter) we can take from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8ED5D4-3292-3A40-921D-BB18EB83982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26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example of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8ED5D4-3292-3A40-921D-BB18EB83982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460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example of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8ED5D4-3292-3A40-921D-BB18EB83982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460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8ED5D4-3292-3A40-921D-BB18EB83982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248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8ED5D4-3292-3A40-921D-BB18EB83982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248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4E78D-A31B-284C-878C-2BCAF223B86D}" type="datetimeFigureOut">
              <a:rPr lang="en-US" smtClean="0"/>
              <a:t>12/8/14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800D7-BAB4-E24D-94F6-3CAD820C1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42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4E78D-A31B-284C-878C-2BCAF223B86D}" type="datetimeFigureOut">
              <a:rPr lang="en-US" smtClean="0"/>
              <a:t>12/8/14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800D7-BAB4-E24D-94F6-3CAD820C1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431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4E78D-A31B-284C-878C-2BCAF223B86D}" type="datetimeFigureOut">
              <a:rPr lang="en-US" smtClean="0"/>
              <a:t>12/8/14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800D7-BAB4-E24D-94F6-3CAD820C1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814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4E78D-A31B-284C-878C-2BCAF223B86D}" type="datetimeFigureOut">
              <a:rPr lang="en-US" smtClean="0"/>
              <a:t>12/8/14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800D7-BAB4-E24D-94F6-3CAD820C1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62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4E78D-A31B-284C-878C-2BCAF223B86D}" type="datetimeFigureOut">
              <a:rPr lang="en-US" smtClean="0"/>
              <a:t>12/8/14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800D7-BAB4-E24D-94F6-3CAD820C1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90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4E78D-A31B-284C-878C-2BCAF223B86D}" type="datetimeFigureOut">
              <a:rPr lang="en-US" smtClean="0"/>
              <a:t>12/8/14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800D7-BAB4-E24D-94F6-3CAD820C1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63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4E78D-A31B-284C-878C-2BCAF223B86D}" type="datetimeFigureOut">
              <a:rPr lang="en-US" smtClean="0"/>
              <a:t>12/8/14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800D7-BAB4-E24D-94F6-3CAD820C1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84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4E78D-A31B-284C-878C-2BCAF223B86D}" type="datetimeFigureOut">
              <a:rPr lang="en-US" smtClean="0"/>
              <a:t>12/8/14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800D7-BAB4-E24D-94F6-3CAD820C1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295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4E78D-A31B-284C-878C-2BCAF223B86D}" type="datetimeFigureOut">
              <a:rPr lang="en-US" smtClean="0"/>
              <a:t>12/8/14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800D7-BAB4-E24D-94F6-3CAD820C1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129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4E78D-A31B-284C-878C-2BCAF223B86D}" type="datetimeFigureOut">
              <a:rPr lang="en-US" smtClean="0"/>
              <a:t>12/8/14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800D7-BAB4-E24D-94F6-3CAD820C1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714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4E78D-A31B-284C-878C-2BCAF223B86D}" type="datetimeFigureOut">
              <a:rPr lang="en-US" smtClean="0"/>
              <a:t>12/8/14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800D7-BAB4-E24D-94F6-3CAD820C1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011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4E78D-A31B-284C-878C-2BCAF223B86D}" type="datetimeFigureOut">
              <a:rPr lang="en-US" smtClean="0"/>
              <a:t>12/8/14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800D7-BAB4-E24D-94F6-3CAD820C1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95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5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87425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Optical Flow Estimation Using Block Matching with Weighted Median Filtering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295900"/>
            <a:ext cx="6400800" cy="1295400"/>
          </a:xfrm>
        </p:spPr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Twan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Koolen</a:t>
            </a:r>
            <a:r>
              <a:rPr lang="en-US" dirty="0" smtClean="0">
                <a:solidFill>
                  <a:schemeClr val="tx1"/>
                </a:solidFill>
              </a:rPr>
              <a:t> and James Noraky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December 8, 2014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car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851150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36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FF"/>
                </a:solidFill>
              </a:rPr>
              <a:t>Results (</a:t>
            </a:r>
            <a:r>
              <a:rPr lang="en-US" b="1" dirty="0" err="1" smtClean="0">
                <a:solidFill>
                  <a:srgbClr val="0000FF"/>
                </a:solidFill>
              </a:rPr>
              <a:t>con’t</a:t>
            </a:r>
            <a:r>
              <a:rPr lang="en-US" b="1" dirty="0" smtClean="0">
                <a:solidFill>
                  <a:srgbClr val="0000FF"/>
                </a:solidFill>
              </a:rPr>
              <a:t>) </a:t>
            </a:r>
            <a:endParaRPr lang="en-US" b="1" dirty="0">
              <a:solidFill>
                <a:srgbClr val="0000FF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5967543"/>
              </p:ext>
            </p:extLst>
          </p:nvPr>
        </p:nvGraphicFramePr>
        <p:xfrm>
          <a:off x="457200" y="1536700"/>
          <a:ext cx="8229600" cy="426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7979"/>
                <a:gridCol w="1083055"/>
                <a:gridCol w="1083056"/>
                <a:gridCol w="1083055"/>
                <a:gridCol w="1084152"/>
                <a:gridCol w="1084151"/>
                <a:gridCol w="1084152"/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2000" dirty="0" smtClean="0"/>
                        <a:t>Our Method With</a:t>
                      </a:r>
                      <a:r>
                        <a:rPr lang="en-US" sz="2000" baseline="0" dirty="0" smtClean="0"/>
                        <a:t> </a:t>
                      </a: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2000" dirty="0" smtClean="0"/>
                        <a:t>Weighted Median</a:t>
                      </a:r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2000" dirty="0" smtClean="0"/>
                        <a:t>Classic++</a:t>
                      </a:r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Name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Time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AAE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EPE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Time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AAE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EPE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Dimetrodon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184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8.4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Grove2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210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5.3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0.4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0.149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Grove3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311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11.1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1.1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0.662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Hydrangea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160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8.7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RubberWhale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131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5.6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Venus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84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15.4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Urban2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342</a:t>
                      </a:r>
                      <a:endParaRPr lang="en-US" sz="20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27.2</a:t>
                      </a:r>
                      <a:endParaRPr lang="en-US" sz="20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6.4</a:t>
                      </a:r>
                      <a:endParaRPr lang="en-US" sz="20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0.414</a:t>
                      </a:r>
                    </a:p>
                  </a:txBody>
                  <a:tcPr marL="12700" marR="12700" marT="12700" marB="0" anchor="b">
                    <a:solidFill>
                      <a:srgbClr val="FF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Urban3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370</a:t>
                      </a:r>
                      <a:endParaRPr lang="en-US" sz="20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51.0</a:t>
                      </a:r>
                      <a:endParaRPr lang="en-US" sz="20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6.2</a:t>
                      </a:r>
                      <a:endParaRPr lang="en-US" sz="20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1.003</a:t>
                      </a:r>
                    </a:p>
                  </a:txBody>
                  <a:tcPr marL="12700" marR="12700" marT="12700" marB="0" anchor="b"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20766" y="5911010"/>
            <a:ext cx="7539438" cy="881028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Weighted median filter slows down optical flow estimation without significant gain. </a:t>
            </a:r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672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FF"/>
                </a:solidFill>
              </a:rPr>
              <a:t>Results (</a:t>
            </a:r>
            <a:r>
              <a:rPr lang="en-US" b="1" dirty="0" err="1" smtClean="0">
                <a:solidFill>
                  <a:srgbClr val="0000FF"/>
                </a:solidFill>
              </a:rPr>
              <a:t>con’t</a:t>
            </a:r>
            <a:r>
              <a:rPr lang="en-US" b="1" dirty="0" smtClean="0">
                <a:solidFill>
                  <a:srgbClr val="0000FF"/>
                </a:solidFill>
              </a:rPr>
              <a:t>)</a:t>
            </a:r>
            <a:endParaRPr lang="en-US" b="1" dirty="0">
              <a:solidFill>
                <a:srgbClr val="0000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08138"/>
            <a:ext cx="2802835" cy="182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1608138"/>
            <a:ext cx="2464904" cy="182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200" y="1608138"/>
            <a:ext cx="2464904" cy="182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1597066" y="5903820"/>
            <a:ext cx="6035634" cy="881028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TOP: Flow estimates obtained by our approach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BOTTOM: Ground truth flow estimates</a:t>
            </a:r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3640138"/>
            <a:ext cx="2802835" cy="182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1117600" y="1207572"/>
            <a:ext cx="1449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err="1" smtClean="0"/>
              <a:t>Dimetrodon</a:t>
            </a:r>
            <a:endParaRPr lang="en-US" sz="2000" u="sng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7900" y="3640138"/>
            <a:ext cx="2464904" cy="182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4140200" y="1207572"/>
            <a:ext cx="1002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/>
              <a:t>Grove 2</a:t>
            </a:r>
            <a:endParaRPr lang="en-US" sz="2000" u="sng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9200" y="3640138"/>
            <a:ext cx="2464904" cy="182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7055213" y="1217583"/>
            <a:ext cx="1002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/>
              <a:t>Grove 3</a:t>
            </a:r>
            <a:endParaRPr lang="en-US" sz="2000" u="sng" dirty="0"/>
          </a:p>
        </p:txBody>
      </p:sp>
    </p:spTree>
    <p:extLst>
      <p:ext uri="{BB962C8B-B14F-4D97-AF65-F5344CB8AC3E}">
        <p14:creationId xmlns:p14="http://schemas.microsoft.com/office/powerpoint/2010/main" val="24015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FF"/>
                </a:solidFill>
              </a:rPr>
              <a:t>Results (</a:t>
            </a:r>
            <a:r>
              <a:rPr lang="en-US" b="1" dirty="0" err="1" smtClean="0">
                <a:solidFill>
                  <a:srgbClr val="0000FF"/>
                </a:solidFill>
              </a:rPr>
              <a:t>con’t</a:t>
            </a:r>
            <a:r>
              <a:rPr lang="en-US" b="1" dirty="0" smtClean="0">
                <a:solidFill>
                  <a:srgbClr val="0000FF"/>
                </a:solidFill>
              </a:rPr>
              <a:t>)</a:t>
            </a:r>
            <a:endParaRPr lang="en-US" b="1" dirty="0">
              <a:solidFill>
                <a:srgbClr val="0000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1" y="1608138"/>
            <a:ext cx="2802835" cy="182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1" y="1608138"/>
            <a:ext cx="2802835" cy="182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1597066" y="5903820"/>
            <a:ext cx="6035634" cy="881028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TOP: Flow estimates obtained by our approach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BOTTOM: Ground truth flow estimates</a:t>
            </a:r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501" y="3657600"/>
            <a:ext cx="2802835" cy="182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2286000" y="1207572"/>
            <a:ext cx="1313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/>
              <a:t>Hydrangea</a:t>
            </a:r>
            <a:endParaRPr lang="en-US" sz="2000" u="sng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1" y="3657600"/>
            <a:ext cx="2802835" cy="182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5270500" y="1183244"/>
            <a:ext cx="1675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/>
              <a:t>Rubber Whale</a:t>
            </a:r>
            <a:endParaRPr lang="en-US" sz="2000" u="sng" dirty="0"/>
          </a:p>
        </p:txBody>
      </p:sp>
    </p:spTree>
    <p:extLst>
      <p:ext uri="{BB962C8B-B14F-4D97-AF65-F5344CB8AC3E}">
        <p14:creationId xmlns:p14="http://schemas.microsoft.com/office/powerpoint/2010/main" val="4159280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FF"/>
                </a:solidFill>
              </a:rPr>
              <a:t>Contributions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Faster than coarse-to-fine optimization</a:t>
            </a:r>
          </a:p>
          <a:p>
            <a:r>
              <a:rPr lang="en-US" dirty="0" smtClean="0"/>
              <a:t>More accurate than block matching</a:t>
            </a:r>
          </a:p>
          <a:p>
            <a:r>
              <a:rPr lang="en-US" dirty="0" smtClean="0"/>
              <a:t>Weighted median filtering not better than </a:t>
            </a:r>
            <a:r>
              <a:rPr lang="en-US" dirty="0" err="1" smtClean="0"/>
              <a:t>unweighted</a:t>
            </a:r>
            <a:r>
              <a:rPr lang="en-US" dirty="0"/>
              <a:t> </a:t>
            </a:r>
            <a:r>
              <a:rPr lang="en-US" dirty="0" smtClean="0"/>
              <a:t>in this 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439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FF"/>
                </a:solidFill>
              </a:rPr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1684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Modern optical flow algorithms (e.g. Classic++) are accurate but </a:t>
            </a:r>
            <a:r>
              <a:rPr lang="en-US" sz="2400" dirty="0" smtClean="0"/>
              <a:t>slow </a:t>
            </a:r>
            <a:endParaRPr lang="en-US" sz="2400" dirty="0" smtClean="0"/>
          </a:p>
          <a:p>
            <a:pPr lvl="1"/>
            <a:r>
              <a:rPr lang="en-US" sz="2000" dirty="0" smtClean="0"/>
              <a:t>Optimization techniques like </a:t>
            </a:r>
            <a:r>
              <a:rPr lang="en-US" sz="2000" dirty="0" smtClean="0"/>
              <a:t>coarse-to-</a:t>
            </a:r>
            <a:r>
              <a:rPr lang="en-US" sz="2000" dirty="0" smtClean="0"/>
              <a:t>fine optimization, GNC optimization, etc. are slow</a:t>
            </a:r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Block matching algorithms are fast but </a:t>
            </a:r>
            <a:r>
              <a:rPr lang="en-US" sz="2400" dirty="0" smtClean="0"/>
              <a:t>inaccurate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20766" y="5017282"/>
            <a:ext cx="7539438" cy="881028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sz="2400" u="sng" dirty="0" smtClean="0">
                <a:solidFill>
                  <a:schemeClr val="tx1"/>
                </a:solidFill>
              </a:rPr>
              <a:t>Compromise</a:t>
            </a:r>
            <a:r>
              <a:rPr lang="en-US" sz="2400" dirty="0">
                <a:solidFill>
                  <a:schemeClr val="tx1"/>
                </a:solidFill>
              </a:rPr>
              <a:t>: </a:t>
            </a:r>
            <a:r>
              <a:rPr lang="en-US" sz="2400" dirty="0" smtClean="0">
                <a:solidFill>
                  <a:schemeClr val="tx1"/>
                </a:solidFill>
              </a:rPr>
              <a:t>a </a:t>
            </a:r>
            <a:r>
              <a:rPr lang="en-US" sz="2400" dirty="0" smtClean="0">
                <a:solidFill>
                  <a:schemeClr val="tx1"/>
                </a:solidFill>
              </a:rPr>
              <a:t>method that is faster than coarse-to-fine optimization but more accurate than block matching</a:t>
            </a:r>
            <a:r>
              <a:rPr lang="en-US" sz="2400" dirty="0" smtClean="0">
                <a:solidFill>
                  <a:schemeClr val="tx1"/>
                </a:solidFill>
              </a:rPr>
              <a:t>?</a:t>
            </a:r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945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FF"/>
                </a:solidFill>
              </a:rPr>
              <a:t>Block Matching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85070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Block matching is used to find the motion of </a:t>
            </a:r>
            <a:r>
              <a:rPr lang="en-US" sz="2400" i="1" dirty="0" smtClean="0"/>
              <a:t>blocks of pixels </a:t>
            </a:r>
            <a:r>
              <a:rPr lang="en-US" sz="2400" dirty="0" smtClean="0"/>
              <a:t>across consecutive video frames</a:t>
            </a:r>
          </a:p>
          <a:p>
            <a:endParaRPr lang="en-US" sz="2400" dirty="0"/>
          </a:p>
          <a:p>
            <a:r>
              <a:rPr lang="en-US" sz="2400" dirty="0" smtClean="0"/>
              <a:t>Matching criteria include: Sum squared difference, Sum absolute difference, </a:t>
            </a:r>
            <a:r>
              <a:rPr lang="en-US" sz="2400" i="1" dirty="0" smtClean="0"/>
              <a:t>normalized correlation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37862" y="4362856"/>
            <a:ext cx="2024410" cy="12380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WL00276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42" y="4402319"/>
            <a:ext cx="713201" cy="1162925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851063" y="4810234"/>
            <a:ext cx="2024410" cy="12380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116368" y="4410124"/>
            <a:ext cx="1045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Frame 1</a:t>
            </a:r>
            <a:endParaRPr lang="en-US" sz="20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1886774" y="5142250"/>
            <a:ext cx="1045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Frame 2</a:t>
            </a:r>
            <a:endParaRPr lang="en-US" sz="2000" b="1" dirty="0"/>
          </a:p>
        </p:txBody>
      </p:sp>
      <p:sp>
        <p:nvSpPr>
          <p:cNvPr id="34" name="Rectangle 33"/>
          <p:cNvSpPr/>
          <p:nvPr/>
        </p:nvSpPr>
        <p:spPr>
          <a:xfrm>
            <a:off x="701759" y="4433009"/>
            <a:ext cx="240494" cy="21075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800485" y="4551592"/>
            <a:ext cx="508990" cy="517283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174469" y="4942785"/>
            <a:ext cx="4223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??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44" name="Picture 43" descr="WL00276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510" y="4885324"/>
            <a:ext cx="713201" cy="1162925"/>
          </a:xfrm>
          <a:prstGeom prst="rect">
            <a:avLst/>
          </a:prstGeom>
        </p:spPr>
      </p:pic>
      <p:cxnSp>
        <p:nvCxnSpPr>
          <p:cNvPr id="47" name="Straight Arrow Connector 46"/>
          <p:cNvCxnSpPr/>
          <p:nvPr/>
        </p:nvCxnSpPr>
        <p:spPr>
          <a:xfrm>
            <a:off x="3054673" y="5068875"/>
            <a:ext cx="537708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4292355" y="4541403"/>
            <a:ext cx="2024410" cy="12380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 descr="WL00276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802" y="4616493"/>
            <a:ext cx="713201" cy="1162925"/>
          </a:xfrm>
          <a:prstGeom prst="rect">
            <a:avLst/>
          </a:prstGeom>
        </p:spPr>
      </p:pic>
      <p:pic>
        <p:nvPicPr>
          <p:cNvPr id="53" name="Picture 52" descr="WL00276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13" t="2639" b="79238"/>
          <a:stretch/>
        </p:blipFill>
        <p:spPr>
          <a:xfrm>
            <a:off x="3683014" y="4977110"/>
            <a:ext cx="392884" cy="210751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3683014" y="4977111"/>
            <a:ext cx="240494" cy="21075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888298" y="4864873"/>
            <a:ext cx="415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latin typeface="Zapf Dingbats"/>
                <a:ea typeface="Zapf Dingbats"/>
                <a:cs typeface="Zapf Dingbats"/>
                <a:sym typeface="Zapf Dingbats"/>
              </a:rPr>
              <a:t>✪</a:t>
            </a:r>
            <a:endParaRPr lang="en-US" sz="2200" b="1" dirty="0"/>
          </a:p>
        </p:txBody>
      </p:sp>
      <p:sp>
        <p:nvSpPr>
          <p:cNvPr id="56" name="Rectangle 55"/>
          <p:cNvSpPr/>
          <p:nvPr/>
        </p:nvSpPr>
        <p:spPr>
          <a:xfrm>
            <a:off x="6986964" y="4523242"/>
            <a:ext cx="2024410" cy="12380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 descr="WL00276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411" y="4598332"/>
            <a:ext cx="713201" cy="1162925"/>
          </a:xfrm>
          <a:prstGeom prst="rect">
            <a:avLst/>
          </a:prstGeom>
          <a:ln>
            <a:noFill/>
          </a:ln>
        </p:spPr>
      </p:pic>
      <p:sp>
        <p:nvSpPr>
          <p:cNvPr id="58" name="Rectangle 57"/>
          <p:cNvSpPr/>
          <p:nvPr/>
        </p:nvSpPr>
        <p:spPr>
          <a:xfrm>
            <a:off x="7897728" y="4629022"/>
            <a:ext cx="240494" cy="21075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6392051" y="5068875"/>
            <a:ext cx="537708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997468" y="5779418"/>
            <a:ext cx="2774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Compute normalized 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correlation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900956" y="5779418"/>
            <a:ext cx="3011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Find point that corresponds to maximum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609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FF"/>
                </a:solidFill>
              </a:rPr>
              <a:t>Example Input Images</a:t>
            </a:r>
            <a:endParaRPr lang="en-US" b="1" dirty="0">
              <a:solidFill>
                <a:srgbClr val="0000FF"/>
              </a:solidFill>
            </a:endParaRPr>
          </a:p>
        </p:txBody>
      </p:sp>
      <p:pic>
        <p:nvPicPr>
          <p:cNvPr id="74" name="Picture 73" descr="frame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1417638"/>
            <a:ext cx="4120081" cy="30900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5" name="Picture 74" descr="frame1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803" y="1417639"/>
            <a:ext cx="4120081" cy="30900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9548" y="4808538"/>
            <a:ext cx="2464904" cy="182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1091648" y="5346701"/>
            <a:ext cx="1994452" cy="558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Ground truth: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09118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FF"/>
                </a:solidFill>
              </a:rPr>
              <a:t>Our Proposed Method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2989892" y="3729125"/>
            <a:ext cx="1327124" cy="697957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Block Matching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4764247" y="3729125"/>
            <a:ext cx="1327124" cy="697957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Median Filtering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4748616" y="1417638"/>
            <a:ext cx="1327124" cy="697957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Warp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6382720" y="3729126"/>
            <a:ext cx="1327124" cy="697957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Differential method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74" name="Picture 73" descr="frame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251546"/>
            <a:ext cx="1567381" cy="11755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5" name="Picture 74" descr="frame1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11" y="3526672"/>
            <a:ext cx="1567381" cy="11755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6" name="Straight Arrow Connector 75"/>
          <p:cNvCxnSpPr/>
          <p:nvPr/>
        </p:nvCxnSpPr>
        <p:spPr>
          <a:xfrm>
            <a:off x="2223171" y="4297423"/>
            <a:ext cx="766721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2223171" y="3934937"/>
            <a:ext cx="766721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2039692" y="3542721"/>
            <a:ext cx="959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Frame 2</a:t>
            </a:r>
            <a:endParaRPr lang="en-US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2039692" y="4265137"/>
            <a:ext cx="959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Frame 1</a:t>
            </a:r>
            <a:endParaRPr lang="en-US" b="1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9842" y="4613308"/>
            <a:ext cx="1589863" cy="11795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2759" y="2385233"/>
            <a:ext cx="1608513" cy="11795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2" name="Straight Arrow Connector 81"/>
          <p:cNvCxnSpPr/>
          <p:nvPr/>
        </p:nvCxnSpPr>
        <p:spPr>
          <a:xfrm>
            <a:off x="4317016" y="4051890"/>
            <a:ext cx="4316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5371016" y="2115595"/>
            <a:ext cx="0" cy="161353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2519582" y="1714500"/>
            <a:ext cx="7718" cy="186632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2527300" y="1727200"/>
            <a:ext cx="2221316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6091371" y="1714500"/>
            <a:ext cx="878711" cy="1270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6970082" y="1701800"/>
            <a:ext cx="0" cy="199281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527300" y="4613308"/>
            <a:ext cx="7718" cy="186632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2519582" y="6479629"/>
            <a:ext cx="4450500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V="1">
            <a:off x="6970082" y="4427083"/>
            <a:ext cx="0" cy="2052546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5371016" y="2959100"/>
            <a:ext cx="2896684" cy="1270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2" name="Picture 9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2768" y="4727608"/>
            <a:ext cx="1589863" cy="11795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3" name="Plus 92"/>
          <p:cNvSpPr/>
          <p:nvPr/>
        </p:nvSpPr>
        <p:spPr>
          <a:xfrm>
            <a:off x="8147050" y="3922827"/>
            <a:ext cx="241300" cy="240847"/>
          </a:xfrm>
          <a:prstGeom prst="mathPlus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Arrow Connector 93"/>
          <p:cNvCxnSpPr/>
          <p:nvPr/>
        </p:nvCxnSpPr>
        <p:spPr>
          <a:xfrm>
            <a:off x="7715450" y="4051890"/>
            <a:ext cx="4316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8267700" y="2946400"/>
            <a:ext cx="0" cy="963727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>
            <a:off x="8391853" y="4027166"/>
            <a:ext cx="576975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80" idx="0"/>
          </p:cNvCxnSpPr>
          <p:nvPr/>
        </p:nvCxnSpPr>
        <p:spPr>
          <a:xfrm flipV="1">
            <a:off x="4514774" y="4051890"/>
            <a:ext cx="0" cy="5614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endCxn id="81" idx="3"/>
          </p:cNvCxnSpPr>
          <p:nvPr/>
        </p:nvCxnSpPr>
        <p:spPr>
          <a:xfrm flipH="1">
            <a:off x="5121272" y="2971800"/>
            <a:ext cx="249744" cy="32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V="1">
            <a:off x="8652347" y="4027166"/>
            <a:ext cx="0" cy="675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177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FF"/>
                </a:solidFill>
              </a:rPr>
              <a:t>Weighted Median </a:t>
            </a:r>
            <a:r>
              <a:rPr lang="en-US" b="1" dirty="0" smtClean="0">
                <a:solidFill>
                  <a:srgbClr val="0000FF"/>
                </a:solidFill>
              </a:rPr>
              <a:t>Filter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278824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Smoothens rough optical flow estimate from block matching</a:t>
            </a:r>
          </a:p>
          <a:p>
            <a:r>
              <a:rPr lang="en-US" sz="2400" dirty="0" smtClean="0"/>
              <a:t>Higher weight for pixels in window </a:t>
            </a:r>
            <a:br>
              <a:rPr lang="en-US" sz="2400" dirty="0" smtClean="0"/>
            </a:br>
            <a:r>
              <a:rPr lang="en-US" sz="2400" dirty="0" smtClean="0"/>
              <a:t>that are:</a:t>
            </a:r>
          </a:p>
          <a:p>
            <a:pPr lvl="1"/>
            <a:r>
              <a:rPr lang="en-US" sz="2000" dirty="0" smtClean="0"/>
              <a:t>Close</a:t>
            </a:r>
          </a:p>
          <a:p>
            <a:pPr lvl="1"/>
            <a:r>
              <a:rPr lang="en-US" sz="2000" dirty="0" smtClean="0"/>
              <a:t>Similar in intensity/color</a:t>
            </a:r>
          </a:p>
          <a:p>
            <a:r>
              <a:rPr lang="en-US" sz="2400" dirty="0" smtClean="0"/>
              <a:t>Output: 50% weighted percentile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342" y="4583019"/>
            <a:ext cx="2627646" cy="19495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702" y="4583019"/>
            <a:ext cx="2650898" cy="19439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Straight Arrow Connector 5"/>
          <p:cNvCxnSpPr/>
          <p:nvPr/>
        </p:nvCxnSpPr>
        <p:spPr>
          <a:xfrm>
            <a:off x="4038600" y="5555015"/>
            <a:ext cx="110490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5969000" y="1896586"/>
            <a:ext cx="2765460" cy="2678627"/>
            <a:chOff x="6083300" y="1833086"/>
            <a:chExt cx="2765460" cy="267862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83300" y="1833086"/>
              <a:ext cx="2108200" cy="21209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986570" y="4142381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547100" y="271208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14" name="Left Brace 13"/>
            <p:cNvSpPr/>
            <p:nvPr/>
          </p:nvSpPr>
          <p:spPr>
            <a:xfrm flipH="1">
              <a:off x="8166409" y="1980725"/>
              <a:ext cx="259662" cy="1825622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eft Brace 14"/>
            <p:cNvSpPr/>
            <p:nvPr/>
          </p:nvSpPr>
          <p:spPr>
            <a:xfrm rot="5400000" flipH="1" flipV="1">
              <a:off x="7001857" y="3074476"/>
              <a:ext cx="267806" cy="1882880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79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FF"/>
                </a:solidFill>
              </a:rPr>
              <a:t>Differential method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Taken from Classic++, method similar to Horn-</a:t>
            </a:r>
            <a:r>
              <a:rPr lang="en-US" sz="2400" dirty="0" err="1" smtClean="0"/>
              <a:t>Schunk</a:t>
            </a:r>
            <a:endParaRPr lang="en-US" sz="2400" dirty="0" smtClean="0"/>
          </a:p>
          <a:p>
            <a:pPr lvl="1"/>
            <a:r>
              <a:rPr lang="en-US" sz="2000" dirty="0" smtClean="0"/>
              <a:t>Data term</a:t>
            </a:r>
          </a:p>
          <a:p>
            <a:pPr lvl="1"/>
            <a:r>
              <a:rPr lang="en-US" sz="2000" dirty="0" smtClean="0"/>
              <a:t>Smoothing term</a:t>
            </a:r>
          </a:p>
          <a:p>
            <a:r>
              <a:rPr lang="en-US" sz="2400" dirty="0" smtClean="0"/>
              <a:t>Not good at large displacements</a:t>
            </a:r>
          </a:p>
          <a:p>
            <a:r>
              <a:rPr lang="en-US" sz="2400" dirty="0" smtClean="0"/>
              <a:t>Fills in the details</a:t>
            </a:r>
          </a:p>
        </p:txBody>
      </p:sp>
    </p:spTree>
    <p:extLst>
      <p:ext uri="{BB962C8B-B14F-4D97-AF65-F5344CB8AC3E}">
        <p14:creationId xmlns:p14="http://schemas.microsoft.com/office/powerpoint/2010/main" val="4100258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FF"/>
                </a:solidFill>
              </a:rPr>
              <a:t>Evaluation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Used Middlebury Optical Flow Training Set (n=8)</a:t>
            </a:r>
          </a:p>
          <a:p>
            <a:endParaRPr lang="en-US" sz="2400" dirty="0"/>
          </a:p>
          <a:p>
            <a:r>
              <a:rPr lang="en-US" sz="2400" dirty="0" smtClean="0"/>
              <a:t>Evaluated our proposed methods (with regular and weighted median filtering) and Classic++ against ground truth flow</a:t>
            </a:r>
          </a:p>
          <a:p>
            <a:endParaRPr lang="en-US" sz="2400" dirty="0"/>
          </a:p>
          <a:p>
            <a:r>
              <a:rPr lang="en-US" sz="2400" dirty="0" smtClean="0"/>
              <a:t>Evaluation Metrics </a:t>
            </a:r>
          </a:p>
          <a:p>
            <a:pPr lvl="1"/>
            <a:r>
              <a:rPr lang="en-US" sz="2000" dirty="0" smtClean="0"/>
              <a:t>Time (seconds)</a:t>
            </a:r>
          </a:p>
          <a:p>
            <a:pPr lvl="1"/>
            <a:r>
              <a:rPr lang="en-US" sz="2000" dirty="0" smtClean="0"/>
              <a:t>Average Angular Error (AAE): </a:t>
            </a:r>
          </a:p>
          <a:p>
            <a:pPr lvl="1"/>
            <a:r>
              <a:rPr lang="en-US" sz="2000" dirty="0" smtClean="0"/>
              <a:t>Average Endpoint Error (EPE)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11242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FF"/>
                </a:solidFill>
              </a:rPr>
              <a:t>Results </a:t>
            </a:r>
            <a:endParaRPr lang="en-US" b="1" dirty="0">
              <a:solidFill>
                <a:srgbClr val="0000FF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3788648"/>
              </p:ext>
            </p:extLst>
          </p:nvPr>
        </p:nvGraphicFramePr>
        <p:xfrm>
          <a:off x="457200" y="1536700"/>
          <a:ext cx="8229600" cy="426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7979"/>
                <a:gridCol w="1083055"/>
                <a:gridCol w="1083056"/>
                <a:gridCol w="1083055"/>
                <a:gridCol w="1084152"/>
                <a:gridCol w="1084151"/>
                <a:gridCol w="1084152"/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2000" dirty="0" smtClean="0"/>
                        <a:t>Our Method Without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dirty="0" smtClean="0"/>
                        <a:t>Weighted Median</a:t>
                      </a:r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2000" dirty="0" smtClean="0"/>
                        <a:t>Classic++</a:t>
                      </a:r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Name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Time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AAE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EPE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Time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AAE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EPE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Dimetrodon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92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8.0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Grove2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150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5.6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0.4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0.149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Grove3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152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11.6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1.1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0.662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Hydrangea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93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8.8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RubberWhale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92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5.6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Venus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59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15.4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Urban2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127</a:t>
                      </a:r>
                      <a:endParaRPr lang="en-US" sz="20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27.2</a:t>
                      </a:r>
                      <a:endParaRPr lang="en-US" sz="20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6.4</a:t>
                      </a:r>
                      <a:endParaRPr lang="en-US" sz="20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0.414</a:t>
                      </a:r>
                    </a:p>
                  </a:txBody>
                  <a:tcPr marL="12700" marR="12700" marT="12700" marB="0" anchor="b">
                    <a:solidFill>
                      <a:srgbClr val="FF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Urban3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117</a:t>
                      </a:r>
                      <a:endParaRPr lang="en-US" sz="20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51.0</a:t>
                      </a:r>
                      <a:endParaRPr lang="en-US" sz="20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6.2</a:t>
                      </a:r>
                      <a:endParaRPr lang="en-US" sz="20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1.003</a:t>
                      </a:r>
                    </a:p>
                  </a:txBody>
                  <a:tcPr marL="12700" marR="12700" marT="12700" marB="0" anchor="b"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720766" y="5911010"/>
            <a:ext cx="7539438" cy="881028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We achieve reasonable AAE and AEP using our approach while reducing the </a:t>
            </a:r>
            <a:r>
              <a:rPr lang="en-US" sz="2400" b="1" dirty="0" smtClean="0">
                <a:solidFill>
                  <a:schemeClr val="tx1"/>
                </a:solidFill>
              </a:rPr>
              <a:t>computation time by at least 2x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439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</TotalTime>
  <Words>531</Words>
  <Application>Microsoft Macintosh PowerPoint</Application>
  <PresentationFormat>On-screen Show (4:3)</PresentationFormat>
  <Paragraphs>206</Paragraphs>
  <Slides>13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Optical Flow Estimation Using Block Matching with Weighted Median Filtering</vt:lpstr>
      <vt:lpstr>Motivation</vt:lpstr>
      <vt:lpstr>Block Matching</vt:lpstr>
      <vt:lpstr>Example Input Images</vt:lpstr>
      <vt:lpstr>Our Proposed Method</vt:lpstr>
      <vt:lpstr>Weighted Median Filter</vt:lpstr>
      <vt:lpstr>Differential method</vt:lpstr>
      <vt:lpstr>Evaluation</vt:lpstr>
      <vt:lpstr>Results </vt:lpstr>
      <vt:lpstr>Results (con’t) </vt:lpstr>
      <vt:lpstr>Results (con’t)</vt:lpstr>
      <vt:lpstr>Results (con’t)</vt:lpstr>
      <vt:lpstr>Contributions</vt:lpstr>
    </vt:vector>
  </TitlesOfParts>
  <Company>MIT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Noraky</dc:creator>
  <cp:lastModifiedBy>Twan Koolen</cp:lastModifiedBy>
  <cp:revision>50</cp:revision>
  <dcterms:created xsi:type="dcterms:W3CDTF">2014-12-06T19:42:08Z</dcterms:created>
  <dcterms:modified xsi:type="dcterms:W3CDTF">2014-12-08T05:58:37Z</dcterms:modified>
</cp:coreProperties>
</file>